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sldIdLst>
    <p:sldId id="342" r:id="rId5"/>
    <p:sldId id="351" r:id="rId6"/>
    <p:sldId id="352" r:id="rId7"/>
    <p:sldId id="348" r:id="rId8"/>
    <p:sldId id="349" r:id="rId9"/>
    <p:sldId id="354" r:id="rId10"/>
    <p:sldId id="356" r:id="rId11"/>
    <p:sldId id="357" r:id="rId12"/>
    <p:sldId id="355" r:id="rId13"/>
    <p:sldId id="345" r:id="rId14"/>
    <p:sldId id="358" r:id="rId15"/>
    <p:sldId id="359" r:id="rId16"/>
    <p:sldId id="35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E974BF-AF87-4305-9067-A5F2098EBDD7}" v="4046" dt="2023-12-10T22:56:39.0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135" y="8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12/10/2023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F75CB5-5666-5049-9AE0-38EFD385C21E}" type="slidenum">
              <a:rPr lang="en-US" smtClean="0"/>
              <a:t>3</a:t>
            </a:fld>
            <a:endParaRPr lang="en-US"/>
          </a:p>
        </p:txBody>
      </p:sp>
    </p:spTree>
    <p:extLst>
      <p:ext uri="{BB962C8B-B14F-4D97-AF65-F5344CB8AC3E}">
        <p14:creationId xmlns:p14="http://schemas.microsoft.com/office/powerpoint/2010/main" val="3177418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To clean the data we looked for any Na or null values and removed them. We also checked the percentages of blanks and found that there weren’t many such rows. We also got rid of any </a:t>
            </a:r>
            <a:r>
              <a:rPr lang="en-IN" err="1"/>
              <a:t>coloumns</a:t>
            </a:r>
            <a:r>
              <a:rPr lang="en-IN"/>
              <a:t> that had only 1 value in the column as it would not be helpful of the analysis.</a:t>
            </a:r>
          </a:p>
          <a:p>
            <a:r>
              <a:rPr lang="en-IN"/>
              <a:t>We saw that county wise there was a variation in energy consumption, which meant that segregating the data </a:t>
            </a:r>
            <a:r>
              <a:rPr lang="en-IN" err="1"/>
              <a:t>atleast</a:t>
            </a:r>
            <a:r>
              <a:rPr lang="en-IN"/>
              <a:t> by county was imperative, if not by building ids, we would have to do further analysis to know more. We looked at some of the more obvious graphs in the next slide</a:t>
            </a:r>
            <a:endParaRPr lang="en-US"/>
          </a:p>
        </p:txBody>
      </p:sp>
      <p:sp>
        <p:nvSpPr>
          <p:cNvPr id="4" name="Slide Number Placeholder 3"/>
          <p:cNvSpPr>
            <a:spLocks noGrp="1"/>
          </p:cNvSpPr>
          <p:nvPr>
            <p:ph type="sldNum" sz="quarter" idx="5"/>
          </p:nvPr>
        </p:nvSpPr>
        <p:spPr/>
        <p:txBody>
          <a:bodyPr/>
          <a:lstStyle/>
          <a:p>
            <a:fld id="{DEF75CB5-5666-5049-9AE0-38EFD385C21E}" type="slidenum">
              <a:rPr lang="en-US" smtClean="0"/>
              <a:t>4</a:t>
            </a:fld>
            <a:endParaRPr lang="en-US"/>
          </a:p>
        </p:txBody>
      </p:sp>
    </p:spTree>
    <p:extLst>
      <p:ext uri="{BB962C8B-B14F-4D97-AF65-F5344CB8AC3E}">
        <p14:creationId xmlns:p14="http://schemas.microsoft.com/office/powerpoint/2010/main" val="3200312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Here we see a positive correlation between </a:t>
            </a:r>
            <a:r>
              <a:rPr lang="en-IN" err="1"/>
              <a:t>sqft</a:t>
            </a:r>
            <a:r>
              <a:rPr lang="en-IN"/>
              <a:t> and </a:t>
            </a:r>
            <a:r>
              <a:rPr lang="en-IN" err="1"/>
              <a:t>bedrroms</a:t>
            </a:r>
            <a:r>
              <a:rPr lang="en-IN"/>
              <a:t> with energy consumption as one would expect</a:t>
            </a:r>
            <a:endParaRPr lang="en-US"/>
          </a:p>
        </p:txBody>
      </p:sp>
      <p:sp>
        <p:nvSpPr>
          <p:cNvPr id="4" name="Slide Number Placeholder 3"/>
          <p:cNvSpPr>
            <a:spLocks noGrp="1"/>
          </p:cNvSpPr>
          <p:nvPr>
            <p:ph type="sldNum" sz="quarter" idx="5"/>
          </p:nvPr>
        </p:nvSpPr>
        <p:spPr/>
        <p:txBody>
          <a:bodyPr/>
          <a:lstStyle/>
          <a:p>
            <a:fld id="{DEF75CB5-5666-5049-9AE0-38EFD385C21E}" type="slidenum">
              <a:rPr lang="en-US" smtClean="0"/>
              <a:t>5</a:t>
            </a:fld>
            <a:endParaRPr lang="en-US"/>
          </a:p>
        </p:txBody>
      </p:sp>
    </p:spTree>
    <p:extLst>
      <p:ext uri="{BB962C8B-B14F-4D97-AF65-F5344CB8AC3E}">
        <p14:creationId xmlns:p14="http://schemas.microsoft.com/office/powerpoint/2010/main" val="6113279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F75CB5-5666-5049-9AE0-38EFD385C21E}" type="slidenum">
              <a:rPr lang="en-US" smtClean="0"/>
              <a:t>6</a:t>
            </a:fld>
            <a:endParaRPr lang="en-US"/>
          </a:p>
        </p:txBody>
      </p:sp>
    </p:spTree>
    <p:extLst>
      <p:ext uri="{BB962C8B-B14F-4D97-AF65-F5344CB8AC3E}">
        <p14:creationId xmlns:p14="http://schemas.microsoft.com/office/powerpoint/2010/main" val="794865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F75CB5-5666-5049-9AE0-38EFD385C21E}" type="slidenum">
              <a:rPr lang="en-US" smtClean="0"/>
              <a:t>7</a:t>
            </a:fld>
            <a:endParaRPr lang="en-US"/>
          </a:p>
        </p:txBody>
      </p:sp>
    </p:spTree>
    <p:extLst>
      <p:ext uri="{BB962C8B-B14F-4D97-AF65-F5344CB8AC3E}">
        <p14:creationId xmlns:p14="http://schemas.microsoft.com/office/powerpoint/2010/main" val="64005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F75CB5-5666-5049-9AE0-38EFD385C21E}" type="slidenum">
              <a:rPr lang="en-US" smtClean="0"/>
              <a:t>8</a:t>
            </a:fld>
            <a:endParaRPr lang="en-US"/>
          </a:p>
        </p:txBody>
      </p:sp>
    </p:spTree>
    <p:extLst>
      <p:ext uri="{BB962C8B-B14F-4D97-AF65-F5344CB8AC3E}">
        <p14:creationId xmlns:p14="http://schemas.microsoft.com/office/powerpoint/2010/main" val="3101091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chemeClr val="accent6">
                    <a:lumMod val="20000"/>
                    <a:lumOff val="80000"/>
                  </a:schemeClr>
                </a:solidFill>
              </a:rPr>
              <a:t>- Less sensitive to outliers - with the presence of airbases, airports and such buildings in the data - we had to be keep this in mind while choosing the model- It is a predictive model rather than an inferential model - more useful to make predictions - considering the demands of this project.- </a:t>
            </a:r>
            <a:r>
              <a:rPr lang="en-US" err="1">
                <a:solidFill>
                  <a:schemeClr val="accent6">
                    <a:lumMod val="20000"/>
                    <a:lumOff val="80000"/>
                  </a:schemeClr>
                </a:solidFill>
              </a:rPr>
              <a:t>XGBoost</a:t>
            </a:r>
            <a:r>
              <a:rPr lang="en-US">
                <a:solidFill>
                  <a:schemeClr val="accent6">
                    <a:lumMod val="20000"/>
                    <a:lumOff val="80000"/>
                  </a:schemeClr>
                </a:solidFill>
              </a:rPr>
              <a:t> provides feature importance scores, allowing you to understand which variables have the most significant impact on the prediction. This can help you identify key drivers of Final Energy Consumption.</a:t>
            </a:r>
            <a:endParaRPr lang="en-US"/>
          </a:p>
        </p:txBody>
      </p:sp>
      <p:sp>
        <p:nvSpPr>
          <p:cNvPr id="4" name="Slide Number Placeholder 3"/>
          <p:cNvSpPr>
            <a:spLocks noGrp="1"/>
          </p:cNvSpPr>
          <p:nvPr>
            <p:ph type="sldNum" sz="quarter" idx="5"/>
          </p:nvPr>
        </p:nvSpPr>
        <p:spPr/>
        <p:txBody>
          <a:bodyPr/>
          <a:lstStyle/>
          <a:p>
            <a:fld id="{DEF75CB5-5666-5049-9AE0-38EFD385C21E}" type="slidenum">
              <a:rPr lang="en-US" smtClean="0"/>
              <a:t>9</a:t>
            </a:fld>
            <a:endParaRPr lang="en-US"/>
          </a:p>
        </p:txBody>
      </p:sp>
    </p:spTree>
    <p:extLst>
      <p:ext uri="{BB962C8B-B14F-4D97-AF65-F5344CB8AC3E}">
        <p14:creationId xmlns:p14="http://schemas.microsoft.com/office/powerpoint/2010/main" val="1368617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If you switch all the none </a:t>
            </a:r>
            <a:r>
              <a:rPr lang="en-IN" err="1"/>
              <a:t>pv</a:t>
            </a:r>
            <a:r>
              <a:rPr lang="en-IN"/>
              <a:t> ducts to 1.0kwdc the 5.3 to 4.1</a:t>
            </a:r>
          </a:p>
          <a:p>
            <a:r>
              <a:rPr lang="en-IN"/>
              <a:t>Ducts </a:t>
            </a:r>
            <a:r>
              <a:rPr lang="en-IN" err="1"/>
              <a:t>dcreaece</a:t>
            </a:r>
            <a:r>
              <a:rPr lang="en-IN"/>
              <a:t> is to a slightly less degree on its ow 5.3 to just 5.2</a:t>
            </a:r>
          </a:p>
          <a:p>
            <a:endParaRPr lang="en-US"/>
          </a:p>
        </p:txBody>
      </p:sp>
      <p:sp>
        <p:nvSpPr>
          <p:cNvPr id="4" name="Slide Number Placeholder 3"/>
          <p:cNvSpPr>
            <a:spLocks noGrp="1"/>
          </p:cNvSpPr>
          <p:nvPr>
            <p:ph type="sldNum" sz="quarter" idx="5"/>
          </p:nvPr>
        </p:nvSpPr>
        <p:spPr/>
        <p:txBody>
          <a:bodyPr/>
          <a:lstStyle/>
          <a:p>
            <a:fld id="{DEF75CB5-5666-5049-9AE0-38EFD385C21E}" type="slidenum">
              <a:rPr lang="en-US" smtClean="0"/>
              <a:t>12</a:t>
            </a:fld>
            <a:endParaRPr lang="en-US"/>
          </a:p>
        </p:txBody>
      </p:sp>
    </p:spTree>
    <p:extLst>
      <p:ext uri="{BB962C8B-B14F-4D97-AF65-F5344CB8AC3E}">
        <p14:creationId xmlns:p14="http://schemas.microsoft.com/office/powerpoint/2010/main" val="371123323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anchor="b">
            <a:noAutofit/>
          </a:bodyPr>
          <a:lstStyle/>
          <a:p>
            <a:r>
              <a:rPr lang="en-US"/>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a:noAutofit/>
          </a:bodyPr>
          <a:lstStyle>
            <a:lvl1pPr>
              <a:lnSpc>
                <a:spcPct val="140000"/>
              </a:lnSpc>
              <a:defRPr sz="2000"/>
            </a:lvl1pPr>
          </a:lstStyle>
          <a:p>
            <a:pPr lvl="0"/>
            <a:r>
              <a:rPr lang="en-US"/>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n-US">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n-US">
              <a:solidFill>
                <a:schemeClr val="bg1"/>
              </a:solidFill>
            </a:endParaRPr>
          </a:p>
          <a:p>
            <a:endParaRPr lang="en-US">
              <a:solidFill>
                <a:schemeClr val="bg1"/>
              </a:solidFill>
            </a:endParaRPr>
          </a:p>
          <a:p>
            <a:endParaRPr lang="en-US">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en-US"/>
              <a:t>Click to edit Master title style</a:t>
            </a:r>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en-US"/>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en-US"/>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en-US"/>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a:noAutofit/>
          </a:bodyPr>
          <a:lstStyle>
            <a:lvl1pPr algn="ctr">
              <a:defRPr spc="0"/>
            </a:lvl1pPr>
          </a:lstStyle>
          <a:p>
            <a:r>
              <a:rPr lang="en-US"/>
              <a:t>Click to edit Master title style</a:t>
            </a:r>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anchor="ctr">
            <a:noAutofit/>
          </a:bodyPr>
          <a:lstStyle>
            <a:lvl1pPr>
              <a:defRPr sz="2000" spc="300"/>
            </a:lvl1pPr>
          </a:lstStyle>
          <a:p>
            <a:pPr lvl="0"/>
            <a:r>
              <a:rPr lang="en-US"/>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anchor="ctr">
            <a:noAutofit/>
          </a:bodyPr>
          <a:lstStyle>
            <a:lvl1pPr>
              <a:defRPr sz="2000" spc="300"/>
            </a:lvl1pPr>
          </a:lstStyle>
          <a:p>
            <a:pPr lvl="0"/>
            <a:r>
              <a:rPr lang="en-US"/>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a:solidFill>
                  <a:srgbClr val="201F1E"/>
                </a:solidFill>
                <a:effectLst/>
                <a:latin typeface="Calibri" panose="020F0502020204030204" pitchFamily="34" charset="0"/>
              </a:rPr>
              <a:t>Click to insert image or graphic here</a:t>
            </a:r>
            <a:endParaRPr lang="en-US" b="0" i="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en-US"/>
              <a:t>Click to edit Master title style</a:t>
            </a:r>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r>
              <a:rPr lang="en-US"/>
              <a:t>Click icon to add picture</a:t>
            </a:r>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en-US"/>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a:xfrm>
            <a:off x="0" y="2481444"/>
            <a:ext cx="12191998" cy="1323440"/>
          </a:xfrm>
        </p:spPr>
        <p:txBody>
          <a:bodyPr/>
          <a:lstStyle/>
          <a:p>
            <a:r>
              <a:rPr lang="en-US" sz="4400">
                <a:solidFill>
                  <a:schemeClr val="accent6">
                    <a:lumMod val="20000"/>
                    <a:lumOff val="80000"/>
                  </a:schemeClr>
                </a:solidFill>
              </a:rPr>
              <a:t>ENERGY CONSUMPTION</a:t>
            </a:r>
          </a:p>
        </p:txBody>
      </p:sp>
      <p:sp>
        <p:nvSpPr>
          <p:cNvPr id="4" name="Subtitle 3">
            <a:extLst>
              <a:ext uri="{FF2B5EF4-FFF2-40B4-BE49-F238E27FC236}">
                <a16:creationId xmlns:a16="http://schemas.microsoft.com/office/drawing/2014/main" id="{2981AB9E-AF0F-CAD0-2DD2-D640FB871E66}"/>
              </a:ext>
            </a:extLst>
          </p:cNvPr>
          <p:cNvSpPr>
            <a:spLocks noGrp="1"/>
          </p:cNvSpPr>
          <p:nvPr>
            <p:ph type="subTitle" idx="1"/>
          </p:nvPr>
        </p:nvSpPr>
        <p:spPr/>
        <p:txBody>
          <a:bodyPr/>
          <a:lstStyle/>
          <a:p>
            <a:r>
              <a:rPr lang="en-IN" sz="4800">
                <a:solidFill>
                  <a:schemeClr val="accent6">
                    <a:lumMod val="20000"/>
                    <a:lumOff val="80000"/>
                  </a:schemeClr>
                </a:solidFill>
              </a:rPr>
              <a:t>A</a:t>
            </a:r>
            <a:r>
              <a:rPr lang="en-US" sz="4800">
                <a:solidFill>
                  <a:schemeClr val="accent6">
                    <a:lumMod val="20000"/>
                    <a:lumOff val="80000"/>
                  </a:schemeClr>
                </a:solidFill>
              </a:rPr>
              <a:t>NALYSIS</a:t>
            </a:r>
          </a:p>
        </p:txBody>
      </p:sp>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p:txBody>
          <a:bodyPr/>
          <a:lstStyle/>
          <a:p>
            <a:r>
              <a:rPr lang="en-IN" err="1"/>
              <a:t>Energynomics</a:t>
            </a:r>
            <a:r>
              <a:rPr lang="en-IN"/>
              <a:t>. Inc.</a:t>
            </a:r>
            <a:endParaRPr lang="en-US"/>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D57C4-CC71-1F01-828C-BC1B630951E6}"/>
              </a:ext>
            </a:extLst>
          </p:cNvPr>
          <p:cNvSpPr>
            <a:spLocks noGrp="1"/>
          </p:cNvSpPr>
          <p:nvPr>
            <p:ph type="title"/>
          </p:nvPr>
        </p:nvSpPr>
        <p:spPr>
          <a:xfrm>
            <a:off x="849351" y="184501"/>
            <a:ext cx="10515600" cy="1325563"/>
          </a:xfrm>
        </p:spPr>
        <p:txBody>
          <a:bodyPr/>
          <a:lstStyle/>
          <a:p>
            <a:r>
              <a:rPr lang="en-US"/>
              <a:t>Finding from the final model</a:t>
            </a:r>
          </a:p>
        </p:txBody>
      </p:sp>
      <p:cxnSp>
        <p:nvCxnSpPr>
          <p:cNvPr id="8" name="Straight Connector 7">
            <a:extLst>
              <a:ext uri="{FF2B5EF4-FFF2-40B4-BE49-F238E27FC236}">
                <a16:creationId xmlns:a16="http://schemas.microsoft.com/office/drawing/2014/main" id="{39015C22-9EE1-266B-0D3F-CC2AC08DED01}"/>
              </a:ext>
              <a:ext uri="{C183D7F6-B498-43B3-948B-1728B52AA6E4}">
                <adec:decorative xmlns:adec="http://schemas.microsoft.com/office/drawing/2017/decorative" val="1"/>
              </a:ext>
            </a:extLst>
          </p:cNvPr>
          <p:cNvCxnSpPr>
            <a:cxnSpLocks/>
          </p:cNvCxnSpPr>
          <p:nvPr/>
        </p:nvCxnSpPr>
        <p:spPr>
          <a:xfrm>
            <a:off x="1494452" y="2611476"/>
            <a:ext cx="643034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59C4ACA-877A-DFCC-99D8-3010DA35AC80}"/>
              </a:ext>
            </a:extLst>
          </p:cNvPr>
          <p:cNvPicPr>
            <a:picLocks noChangeAspect="1"/>
          </p:cNvPicPr>
          <p:nvPr/>
        </p:nvPicPr>
        <p:blipFill rotWithShape="1">
          <a:blip r:embed="rId2"/>
          <a:srcRect t="15135" b="10588"/>
          <a:stretch/>
        </p:blipFill>
        <p:spPr>
          <a:xfrm>
            <a:off x="569678" y="1437856"/>
            <a:ext cx="7833754" cy="4838766"/>
          </a:xfrm>
          <a:prstGeom prst="rect">
            <a:avLst/>
          </a:prstGeom>
        </p:spPr>
      </p:pic>
      <p:sp>
        <p:nvSpPr>
          <p:cNvPr id="4" name="TextBox 3">
            <a:extLst>
              <a:ext uri="{FF2B5EF4-FFF2-40B4-BE49-F238E27FC236}">
                <a16:creationId xmlns:a16="http://schemas.microsoft.com/office/drawing/2014/main" id="{26F206D2-58DD-12C3-172F-39E882177358}"/>
              </a:ext>
            </a:extLst>
          </p:cNvPr>
          <p:cNvSpPr txBox="1"/>
          <p:nvPr/>
        </p:nvSpPr>
        <p:spPr>
          <a:xfrm>
            <a:off x="8882062" y="2274094"/>
            <a:ext cx="2952749"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Biome"/>
                <a:cs typeface="Biome"/>
              </a:rPr>
              <a:t>The factors at the top of the importance matrix </a:t>
            </a:r>
            <a:r>
              <a:rPr lang="en-US" b="1" err="1">
                <a:solidFill>
                  <a:schemeClr val="bg1"/>
                </a:solidFill>
                <a:latin typeface="Biome"/>
                <a:cs typeface="Biome"/>
              </a:rPr>
              <a:t>ie</a:t>
            </a:r>
            <a:r>
              <a:rPr lang="en-US" b="1">
                <a:solidFill>
                  <a:schemeClr val="bg1"/>
                </a:solidFill>
                <a:latin typeface="Biome"/>
                <a:cs typeface="Biome"/>
              </a:rPr>
              <a:t> Dry Bulb Temperature, Direct Normal Radiation, Number of Occupants are the most significant drivers of the </a:t>
            </a:r>
            <a:r>
              <a:rPr lang="en-US" b="1" err="1">
                <a:solidFill>
                  <a:schemeClr val="bg1"/>
                </a:solidFill>
                <a:latin typeface="Biome"/>
                <a:cs typeface="Biome"/>
              </a:rPr>
              <a:t>xGBoost</a:t>
            </a:r>
            <a:r>
              <a:rPr lang="en-US" b="1">
                <a:solidFill>
                  <a:schemeClr val="bg1"/>
                </a:solidFill>
                <a:latin typeface="Biome"/>
                <a:cs typeface="Biome"/>
              </a:rPr>
              <a:t> model.</a:t>
            </a:r>
          </a:p>
          <a:p>
            <a:endParaRPr lang="en-US" b="1">
              <a:solidFill>
                <a:schemeClr val="bg1"/>
              </a:solidFill>
              <a:latin typeface="Biome"/>
              <a:cs typeface="Biome"/>
            </a:endParaRPr>
          </a:p>
          <a:p>
            <a:endParaRPr lang="en-US" b="1">
              <a:solidFill>
                <a:schemeClr val="bg1"/>
              </a:solidFill>
              <a:latin typeface="Biome"/>
              <a:cs typeface="Biome"/>
            </a:endParaRPr>
          </a:p>
          <a:p>
            <a:pPr algn="l"/>
            <a:endParaRPr lang="en-US" b="1">
              <a:solidFill>
                <a:schemeClr val="bg1"/>
              </a:solidFill>
              <a:latin typeface="Biome"/>
              <a:cs typeface="Biome"/>
            </a:endParaRPr>
          </a:p>
        </p:txBody>
      </p:sp>
    </p:spTree>
    <p:extLst>
      <p:ext uri="{BB962C8B-B14F-4D97-AF65-F5344CB8AC3E}">
        <p14:creationId xmlns:p14="http://schemas.microsoft.com/office/powerpoint/2010/main" val="2125518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8E9D-AAED-A986-BA2E-1541C80D043F}"/>
              </a:ext>
            </a:extLst>
          </p:cNvPr>
          <p:cNvSpPr>
            <a:spLocks noGrp="1"/>
          </p:cNvSpPr>
          <p:nvPr>
            <p:ph type="title"/>
          </p:nvPr>
        </p:nvSpPr>
        <p:spPr>
          <a:xfrm>
            <a:off x="835370" y="365126"/>
            <a:ext cx="10515601" cy="1142662"/>
          </a:xfrm>
        </p:spPr>
        <p:txBody>
          <a:bodyPr/>
          <a:lstStyle/>
          <a:p>
            <a:r>
              <a:rPr lang="en-IN" sz="3800" dirty="0"/>
              <a:t>Impact of a 5 Degree Increase in Temperature</a:t>
            </a:r>
            <a:endParaRPr lang="en-US" sz="3800" dirty="0"/>
          </a:p>
        </p:txBody>
      </p:sp>
      <p:pic>
        <p:nvPicPr>
          <p:cNvPr id="10" name="Picture 9">
            <a:extLst>
              <a:ext uri="{FF2B5EF4-FFF2-40B4-BE49-F238E27FC236}">
                <a16:creationId xmlns:a16="http://schemas.microsoft.com/office/drawing/2014/main" id="{3E26CF29-49D3-5852-D19A-39EC1052A56D}"/>
              </a:ext>
            </a:extLst>
          </p:cNvPr>
          <p:cNvPicPr>
            <a:picLocks noChangeAspect="1"/>
          </p:cNvPicPr>
          <p:nvPr/>
        </p:nvPicPr>
        <p:blipFill>
          <a:blip r:embed="rId2"/>
          <a:stretch>
            <a:fillRect/>
          </a:stretch>
        </p:blipFill>
        <p:spPr>
          <a:xfrm>
            <a:off x="2212220" y="1597725"/>
            <a:ext cx="7975915" cy="4965775"/>
          </a:xfrm>
          <a:prstGeom prst="rect">
            <a:avLst/>
          </a:prstGeom>
        </p:spPr>
      </p:pic>
    </p:spTree>
    <p:extLst>
      <p:ext uri="{BB962C8B-B14F-4D97-AF65-F5344CB8AC3E}">
        <p14:creationId xmlns:p14="http://schemas.microsoft.com/office/powerpoint/2010/main" val="106005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B4DFD-CCA2-E219-6ABF-328DC377064A}"/>
              </a:ext>
            </a:extLst>
          </p:cNvPr>
          <p:cNvSpPr>
            <a:spLocks noGrp="1"/>
          </p:cNvSpPr>
          <p:nvPr>
            <p:ph type="title"/>
          </p:nvPr>
        </p:nvSpPr>
        <p:spPr>
          <a:xfrm>
            <a:off x="835370" y="365125"/>
            <a:ext cx="10515601" cy="1325563"/>
          </a:xfrm>
        </p:spPr>
        <p:txBody>
          <a:bodyPr anchor="ctr">
            <a:normAutofit/>
          </a:bodyPr>
          <a:lstStyle/>
          <a:p>
            <a:r>
              <a:rPr lang="en-IN"/>
              <a:t>How to Reduce Energy Consumption?</a:t>
            </a:r>
            <a:endParaRPr lang="en-US"/>
          </a:p>
        </p:txBody>
      </p:sp>
      <p:sp>
        <p:nvSpPr>
          <p:cNvPr id="15" name="Text Placeholder 2">
            <a:extLst>
              <a:ext uri="{FF2B5EF4-FFF2-40B4-BE49-F238E27FC236}">
                <a16:creationId xmlns:a16="http://schemas.microsoft.com/office/drawing/2014/main" id="{43CC7E55-60AE-9C96-1573-8D4F0D9E3B83}"/>
              </a:ext>
            </a:extLst>
          </p:cNvPr>
          <p:cNvSpPr>
            <a:spLocks noGrp="1"/>
          </p:cNvSpPr>
          <p:nvPr>
            <p:ph type="body" sz="quarter" idx="30"/>
          </p:nvPr>
        </p:nvSpPr>
        <p:spPr>
          <a:xfrm>
            <a:off x="1828739" y="2714455"/>
            <a:ext cx="3953594" cy="509671"/>
          </a:xfrm>
        </p:spPr>
        <p:txBody>
          <a:bodyPr/>
          <a:lstStyle/>
          <a:p>
            <a:endParaRPr lang="en-US"/>
          </a:p>
        </p:txBody>
      </p:sp>
      <p:pic>
        <p:nvPicPr>
          <p:cNvPr id="10" name="Picture 9">
            <a:extLst>
              <a:ext uri="{FF2B5EF4-FFF2-40B4-BE49-F238E27FC236}">
                <a16:creationId xmlns:a16="http://schemas.microsoft.com/office/drawing/2014/main" id="{274447AA-9AC3-ABE9-EAAF-304025D4B80A}"/>
              </a:ext>
            </a:extLst>
          </p:cNvPr>
          <p:cNvPicPr>
            <a:picLocks noChangeAspect="1"/>
          </p:cNvPicPr>
          <p:nvPr/>
        </p:nvPicPr>
        <p:blipFill>
          <a:blip r:embed="rId3"/>
          <a:stretch>
            <a:fillRect/>
          </a:stretch>
        </p:blipFill>
        <p:spPr>
          <a:xfrm>
            <a:off x="440267" y="1841865"/>
            <a:ext cx="6912743" cy="4216775"/>
          </a:xfrm>
          <a:prstGeom prst="rect">
            <a:avLst/>
          </a:prstGeom>
          <a:noFill/>
        </p:spPr>
      </p:pic>
      <p:sp>
        <p:nvSpPr>
          <p:cNvPr id="19" name="Content Placeholder 5">
            <a:extLst>
              <a:ext uri="{FF2B5EF4-FFF2-40B4-BE49-F238E27FC236}">
                <a16:creationId xmlns:a16="http://schemas.microsoft.com/office/drawing/2014/main" id="{F12F71F1-1556-3EC5-E343-2616936B2849}"/>
              </a:ext>
            </a:extLst>
          </p:cNvPr>
          <p:cNvSpPr>
            <a:spLocks noGrp="1"/>
          </p:cNvSpPr>
          <p:nvPr>
            <p:ph sz="quarter" idx="36"/>
          </p:nvPr>
        </p:nvSpPr>
        <p:spPr>
          <a:xfrm>
            <a:off x="7620981" y="2167466"/>
            <a:ext cx="4130752" cy="3565574"/>
          </a:xfrm>
        </p:spPr>
        <p:txBody>
          <a:bodyPr/>
          <a:lstStyle/>
          <a:p>
            <a:r>
              <a:rPr lang="en-IN"/>
              <a:t>We simulated the expected energy for various features that were significant to our model to reduce energy consumption.</a:t>
            </a:r>
          </a:p>
          <a:p>
            <a:r>
              <a:rPr lang="en-IN"/>
              <a:t>Out of those, with a reduction in leakage in ducts there was a small decrease of 10%</a:t>
            </a:r>
          </a:p>
          <a:p>
            <a:r>
              <a:rPr lang="en-IN"/>
              <a:t> The most prominent one was photovoltaic solar panels. On adding a small-sized panel to buildings that have none there was a significant decrease as seen in the graph.(5.3 Million to 4.1 Million)</a:t>
            </a:r>
          </a:p>
        </p:txBody>
      </p:sp>
      <p:sp>
        <p:nvSpPr>
          <p:cNvPr id="23" name="Slide Number Placeholder 7">
            <a:extLst>
              <a:ext uri="{FF2B5EF4-FFF2-40B4-BE49-F238E27FC236}">
                <a16:creationId xmlns:a16="http://schemas.microsoft.com/office/drawing/2014/main" id="{2DC267E9-DF17-459A-38C4-6DF9BFCA8B23}"/>
              </a:ext>
            </a:extLst>
          </p:cNvPr>
          <p:cNvSpPr>
            <a:spLocks noGrp="1"/>
          </p:cNvSpPr>
          <p:nvPr>
            <p:ph type="sldNum" sz="quarter" idx="12"/>
          </p:nvPr>
        </p:nvSpPr>
        <p:spPr>
          <a:xfrm>
            <a:off x="9140971" y="6226198"/>
            <a:ext cx="2743200" cy="365125"/>
          </a:xfrm>
        </p:spPr>
        <p:txBody>
          <a:bodyPr/>
          <a:lstStyle/>
          <a:p>
            <a:pPr>
              <a:spcAft>
                <a:spcPts val="600"/>
              </a:spcAft>
            </a:pPr>
            <a:fld id="{FE024F78-56A6-7740-B68D-8D4D026EDF3F}" type="slidenum">
              <a:rPr lang="en-US" smtClean="0"/>
              <a:pPr>
                <a:spcAft>
                  <a:spcPts val="600"/>
                </a:spcAft>
              </a:pPr>
              <a:t>12</a:t>
            </a:fld>
            <a:endParaRPr lang="en-US"/>
          </a:p>
        </p:txBody>
      </p:sp>
    </p:spTree>
    <p:extLst>
      <p:ext uri="{BB962C8B-B14F-4D97-AF65-F5344CB8AC3E}">
        <p14:creationId xmlns:p14="http://schemas.microsoft.com/office/powerpoint/2010/main" val="1169352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9E75-B9FE-CF36-3664-1AB293ED0050}"/>
              </a:ext>
            </a:extLst>
          </p:cNvPr>
          <p:cNvSpPr>
            <a:spLocks noGrp="1"/>
          </p:cNvSpPr>
          <p:nvPr>
            <p:ph type="title"/>
          </p:nvPr>
        </p:nvSpPr>
        <p:spPr/>
        <p:txBody>
          <a:bodyPr/>
          <a:lstStyle/>
          <a:p>
            <a:r>
              <a:rPr lang="en-US"/>
              <a:t>Thank you</a:t>
            </a:r>
          </a:p>
        </p:txBody>
      </p:sp>
      <p:sp>
        <p:nvSpPr>
          <p:cNvPr id="3" name="Text Placeholder 2">
            <a:extLst>
              <a:ext uri="{FF2B5EF4-FFF2-40B4-BE49-F238E27FC236}">
                <a16:creationId xmlns:a16="http://schemas.microsoft.com/office/drawing/2014/main" id="{16F47B4A-0538-FAD8-7A24-931BA48AE070}"/>
              </a:ext>
            </a:extLst>
          </p:cNvPr>
          <p:cNvSpPr>
            <a:spLocks noGrp="1"/>
          </p:cNvSpPr>
          <p:nvPr>
            <p:ph type="body" sz="quarter" idx="13"/>
          </p:nvPr>
        </p:nvSpPr>
        <p:spPr/>
        <p:txBody>
          <a:bodyPr vert="horz" lIns="91440" tIns="45720" rIns="91440" bIns="45720" rtlCol="0" anchor="t">
            <a:noAutofit/>
          </a:bodyPr>
          <a:lstStyle/>
          <a:p>
            <a:r>
              <a:rPr lang="en-US">
                <a:cs typeface="Biome"/>
              </a:rPr>
              <a:t>Janelle Bauske</a:t>
            </a:r>
          </a:p>
          <a:p>
            <a:r>
              <a:rPr lang="en-US">
                <a:cs typeface="Biome"/>
              </a:rPr>
              <a:t>Mansi </a:t>
            </a:r>
            <a:r>
              <a:rPr lang="en-US" err="1">
                <a:cs typeface="Biome"/>
              </a:rPr>
              <a:t>Gopani</a:t>
            </a:r>
            <a:endParaRPr lang="en-US">
              <a:cs typeface="Biome"/>
            </a:endParaRPr>
          </a:p>
          <a:p>
            <a:r>
              <a:rPr lang="en-US">
                <a:cs typeface="Biome"/>
              </a:rPr>
              <a:t>Keerthi Krishna Aiyappan</a:t>
            </a:r>
          </a:p>
          <a:p>
            <a:r>
              <a:rPr lang="en-US">
                <a:cs typeface="Biome"/>
              </a:rPr>
              <a:t>Nagul </a:t>
            </a:r>
            <a:r>
              <a:rPr lang="en-US">
                <a:solidFill>
                  <a:srgbClr val="FFFFFF"/>
                </a:solidFill>
                <a:latin typeface="Arial Nova"/>
                <a:cs typeface="Biome"/>
              </a:rPr>
              <a:t>Pandian Chinnasamy Ramkumar</a:t>
            </a:r>
            <a:endParaRPr lang="en-US">
              <a:solidFill>
                <a:srgbClr val="FFFFFF"/>
              </a:solidFill>
              <a:latin typeface="Arial Nova"/>
            </a:endParaRPr>
          </a:p>
          <a:p>
            <a:r>
              <a:rPr lang="en-US">
                <a:cs typeface="Biome"/>
              </a:rPr>
              <a:t>Nandita </a:t>
            </a:r>
            <a:r>
              <a:rPr lang="en-US" err="1">
                <a:cs typeface="Biome"/>
              </a:rPr>
              <a:t>Ghildyal</a:t>
            </a:r>
          </a:p>
          <a:p>
            <a:endParaRPr lang="en-US"/>
          </a:p>
        </p:txBody>
      </p:sp>
      <p:sp>
        <p:nvSpPr>
          <p:cNvPr id="7" name="Slide Number Placeholder 6">
            <a:extLst>
              <a:ext uri="{FF2B5EF4-FFF2-40B4-BE49-F238E27FC236}">
                <a16:creationId xmlns:a16="http://schemas.microsoft.com/office/drawing/2014/main" id="{BCE7D8D8-4772-1C08-69BB-F391F0D65A7A}"/>
              </a:ext>
            </a:extLst>
          </p:cNvPr>
          <p:cNvSpPr>
            <a:spLocks noGrp="1"/>
          </p:cNvSpPr>
          <p:nvPr>
            <p:ph type="sldNum" sz="quarter" idx="12"/>
          </p:nvPr>
        </p:nvSpPr>
        <p:spPr/>
        <p:txBody>
          <a:bodyPr/>
          <a:lstStyle/>
          <a:p>
            <a:fld id="{FE024F78-56A6-7740-B68D-8D4D026EDF3F}" type="slidenum">
              <a:rPr lang="en-US" smtClean="0"/>
              <a:pPr/>
              <a:t>13</a:t>
            </a:fld>
            <a:endParaRPr lang="en-US"/>
          </a:p>
        </p:txBody>
      </p:sp>
    </p:spTree>
    <p:extLst>
      <p:ext uri="{BB962C8B-B14F-4D97-AF65-F5344CB8AC3E}">
        <p14:creationId xmlns:p14="http://schemas.microsoft.com/office/powerpoint/2010/main" val="79002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a:lstStyle/>
          <a:p>
            <a:r>
              <a:rPr lang="en-US"/>
              <a:t>Introduction</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a:xfrm>
            <a:off x="466345" y="2514600"/>
            <a:ext cx="7690103" cy="3867912"/>
          </a:xfrm>
        </p:spPr>
        <p:txBody>
          <a:bodyPr/>
          <a:lstStyle/>
          <a:p>
            <a:r>
              <a:rPr lang="en-US" sz="1800" b="0" i="0">
                <a:solidFill>
                  <a:srgbClr val="D1D5DB"/>
                </a:solidFill>
                <a:effectLst/>
                <a:latin typeface="Söhne"/>
              </a:rPr>
              <a:t>The overarching goal is to understand the driving factors behind energy consumption in </a:t>
            </a:r>
            <a:r>
              <a:rPr lang="en-US" sz="1800">
                <a:solidFill>
                  <a:srgbClr val="D1D5DB"/>
                </a:solidFill>
                <a:latin typeface="Söhne"/>
              </a:rPr>
              <a:t>the counties of </a:t>
            </a:r>
            <a:r>
              <a:rPr lang="en-US" sz="1800" b="0" i="0">
                <a:solidFill>
                  <a:srgbClr val="D1D5DB"/>
                </a:solidFill>
                <a:effectLst/>
                <a:latin typeface="Söhne"/>
              </a:rPr>
              <a:t>South Carolina and North Carolina through July. This involves through EDA and modeling </a:t>
            </a:r>
            <a:r>
              <a:rPr lang="en-US" sz="1800">
                <a:solidFill>
                  <a:srgbClr val="D1D5DB"/>
                </a:solidFill>
                <a:latin typeface="Söhne"/>
              </a:rPr>
              <a:t>to discover impactful explanatory factors. </a:t>
            </a:r>
          </a:p>
          <a:p>
            <a:r>
              <a:rPr lang="en-US" sz="1800" b="0" i="0">
                <a:solidFill>
                  <a:srgbClr val="D1D5DB"/>
                </a:solidFill>
                <a:effectLst/>
                <a:latin typeface="Söhne"/>
              </a:rPr>
              <a:t>This approach helps simulate energy consumption and future requirements and seeks to mitigate the need for additional energy production facilities and contribute to a cost-effective and preventative approach to energy saving.</a:t>
            </a:r>
            <a:endParaRPr lang="en-US" sz="1800"/>
          </a:p>
          <a:p>
            <a:endParaRPr lang="en-US"/>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2</a:t>
            </a:fld>
            <a:endParaRPr lang="en-US"/>
          </a:p>
        </p:txBody>
      </p:sp>
    </p:spTree>
    <p:extLst>
      <p:ext uri="{BB962C8B-B14F-4D97-AF65-F5344CB8AC3E}">
        <p14:creationId xmlns:p14="http://schemas.microsoft.com/office/powerpoint/2010/main" val="2249031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p:txBody>
          <a:bodyPr/>
          <a:lstStyle/>
          <a:p>
            <a:r>
              <a:rPr lang="en-US"/>
              <a:t>Overview</a:t>
            </a:r>
          </a:p>
        </p:txBody>
      </p:sp>
      <p:sp>
        <p:nvSpPr>
          <p:cNvPr id="4" name="Text Placeholder 3">
            <a:extLst>
              <a:ext uri="{FF2B5EF4-FFF2-40B4-BE49-F238E27FC236}">
                <a16:creationId xmlns:a16="http://schemas.microsoft.com/office/drawing/2014/main" id="{F7A615C6-5B0E-9C55-4354-0FE24FAB35EE}"/>
              </a:ext>
            </a:extLst>
          </p:cNvPr>
          <p:cNvSpPr>
            <a:spLocks noGrp="1"/>
          </p:cNvSpPr>
          <p:nvPr>
            <p:ph type="body" sz="quarter" idx="29"/>
          </p:nvPr>
        </p:nvSpPr>
        <p:spPr/>
        <p:txBody>
          <a:bodyPr/>
          <a:lstStyle/>
          <a:p>
            <a:r>
              <a:rPr lang="en-IN"/>
              <a:t>This project mainly focused on the impact of energy consumption with an increase in temperature and how it varies with variables of interest.</a:t>
            </a:r>
            <a:endParaRPr lang="en-US"/>
          </a:p>
        </p:txBody>
      </p:sp>
      <p:sp>
        <p:nvSpPr>
          <p:cNvPr id="28" name="Text Placeholder 27">
            <a:extLst>
              <a:ext uri="{FF2B5EF4-FFF2-40B4-BE49-F238E27FC236}">
                <a16:creationId xmlns:a16="http://schemas.microsoft.com/office/drawing/2014/main" id="{197F046A-7911-3E0E-7D88-A57CF0028A0A}"/>
              </a:ext>
            </a:extLst>
          </p:cNvPr>
          <p:cNvSpPr>
            <a:spLocks noGrp="1"/>
          </p:cNvSpPr>
          <p:nvPr>
            <p:ph type="body" sz="quarter" idx="33"/>
          </p:nvPr>
        </p:nvSpPr>
        <p:spPr>
          <a:xfrm>
            <a:off x="1557437" y="3360802"/>
            <a:ext cx="2374483" cy="1721355"/>
          </a:xfrm>
        </p:spPr>
        <p:txBody>
          <a:bodyPr/>
          <a:lstStyle/>
          <a:p>
            <a:r>
              <a:rPr lang="en-US"/>
              <a:t>Data Cleaning and EDA</a:t>
            </a:r>
          </a:p>
        </p:txBody>
      </p:sp>
      <p:sp>
        <p:nvSpPr>
          <p:cNvPr id="30" name="Text Placeholder 29">
            <a:extLst>
              <a:ext uri="{FF2B5EF4-FFF2-40B4-BE49-F238E27FC236}">
                <a16:creationId xmlns:a16="http://schemas.microsoft.com/office/drawing/2014/main" id="{A63CC359-8A44-9313-ADA5-3E961D2CC84F}"/>
              </a:ext>
            </a:extLst>
          </p:cNvPr>
          <p:cNvSpPr>
            <a:spLocks noGrp="1"/>
          </p:cNvSpPr>
          <p:nvPr>
            <p:ph type="body" sz="quarter" idx="34"/>
          </p:nvPr>
        </p:nvSpPr>
        <p:spPr/>
        <p:txBody>
          <a:bodyPr/>
          <a:lstStyle/>
          <a:p>
            <a:r>
              <a:rPr lang="en-IN"/>
              <a:t>Feature Engineering and M</a:t>
            </a:r>
            <a:r>
              <a:rPr lang="en-US" err="1"/>
              <a:t>odeling</a:t>
            </a:r>
            <a:endParaRPr lang="en-US"/>
          </a:p>
        </p:txBody>
      </p:sp>
      <p:sp>
        <p:nvSpPr>
          <p:cNvPr id="32" name="Text Placeholder 31">
            <a:extLst>
              <a:ext uri="{FF2B5EF4-FFF2-40B4-BE49-F238E27FC236}">
                <a16:creationId xmlns:a16="http://schemas.microsoft.com/office/drawing/2014/main" id="{3DB2DABA-9EFA-FC6D-50D6-0493014B4A51}"/>
              </a:ext>
            </a:extLst>
          </p:cNvPr>
          <p:cNvSpPr>
            <a:spLocks noGrp="1"/>
          </p:cNvSpPr>
          <p:nvPr>
            <p:ph type="body" sz="quarter" idx="35"/>
          </p:nvPr>
        </p:nvSpPr>
        <p:spPr>
          <a:xfrm>
            <a:off x="8125381" y="3678976"/>
            <a:ext cx="2115899" cy="1403181"/>
          </a:xfrm>
        </p:spPr>
        <p:txBody>
          <a:bodyPr/>
          <a:lstStyle/>
          <a:p>
            <a:r>
              <a:rPr lang="en-US"/>
              <a:t>Prediction    and impact analysis</a:t>
            </a:r>
          </a:p>
          <a:p>
            <a:endParaRPr lang="en-US"/>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a:lstStyle/>
          <a:p>
            <a:fld id="{FE024F78-56A6-7740-B68D-8D4D026EDF3F}" type="slidenum">
              <a:rPr lang="en-US" smtClean="0"/>
              <a:pPr/>
              <a:t>3</a:t>
            </a:fld>
            <a:endParaRPr lang="en-US"/>
          </a:p>
        </p:txBody>
      </p:sp>
    </p:spTree>
    <p:extLst>
      <p:ext uri="{BB962C8B-B14F-4D97-AF65-F5344CB8AC3E}">
        <p14:creationId xmlns:p14="http://schemas.microsoft.com/office/powerpoint/2010/main" val="3984182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a:xfrm>
            <a:off x="835370" y="139345"/>
            <a:ext cx="10515601" cy="1325563"/>
          </a:xfrm>
        </p:spPr>
        <p:txBody>
          <a:bodyPr/>
          <a:lstStyle/>
          <a:p>
            <a:r>
              <a:rPr lang="en-US"/>
              <a:t>Data Cleaning and EDA</a:t>
            </a:r>
          </a:p>
        </p:txBody>
      </p:sp>
      <p:sp>
        <p:nvSpPr>
          <p:cNvPr id="24" name="TextBox 23">
            <a:extLst>
              <a:ext uri="{FF2B5EF4-FFF2-40B4-BE49-F238E27FC236}">
                <a16:creationId xmlns:a16="http://schemas.microsoft.com/office/drawing/2014/main" id="{12EE7DC4-00ED-67EB-1079-BA60CC9D671B}"/>
              </a:ext>
            </a:extLst>
          </p:cNvPr>
          <p:cNvSpPr txBox="1"/>
          <p:nvPr/>
        </p:nvSpPr>
        <p:spPr>
          <a:xfrm>
            <a:off x="338666" y="1464909"/>
            <a:ext cx="3217333" cy="4524315"/>
          </a:xfrm>
          <a:prstGeom prst="rect">
            <a:avLst/>
          </a:prstGeom>
          <a:noFill/>
        </p:spPr>
        <p:txBody>
          <a:bodyPr wrap="square">
            <a:spAutoFit/>
          </a:bodyPr>
          <a:lstStyle/>
          <a:p>
            <a:r>
              <a:rPr lang="en-IN">
                <a:solidFill>
                  <a:schemeClr val="bg1">
                    <a:lumMod val="95000"/>
                  </a:schemeClr>
                </a:solidFill>
                <a:latin typeface="+mj-lt"/>
              </a:rPr>
              <a:t>We started by removing any nulls in the data and checked for percentages of blanks.</a:t>
            </a:r>
          </a:p>
          <a:p>
            <a:endParaRPr lang="en-IN">
              <a:solidFill>
                <a:schemeClr val="bg1">
                  <a:lumMod val="95000"/>
                </a:schemeClr>
              </a:solidFill>
              <a:latin typeface="+mj-lt"/>
            </a:endParaRPr>
          </a:p>
          <a:p>
            <a:endParaRPr lang="en-IN">
              <a:solidFill>
                <a:schemeClr val="bg1">
                  <a:lumMod val="95000"/>
                </a:schemeClr>
              </a:solidFill>
              <a:latin typeface="+mj-lt"/>
            </a:endParaRPr>
          </a:p>
          <a:p>
            <a:r>
              <a:rPr lang="en-IN">
                <a:solidFill>
                  <a:schemeClr val="bg1">
                    <a:lumMod val="95000"/>
                  </a:schemeClr>
                </a:solidFill>
                <a:latin typeface="+mj-lt"/>
              </a:rPr>
              <a:t>Since we started with around 170 variables we removed any variables that had only one unique value in it and proceeded to create a heat map to understand the significance of the region.</a:t>
            </a:r>
          </a:p>
          <a:p>
            <a:endParaRPr lang="en-IN">
              <a:solidFill>
                <a:schemeClr val="bg1">
                  <a:lumMod val="95000"/>
                </a:schemeClr>
              </a:solidFill>
              <a:latin typeface="+mj-lt"/>
            </a:endParaRPr>
          </a:p>
          <a:p>
            <a:endParaRPr lang="en-IN">
              <a:solidFill>
                <a:schemeClr val="bg1">
                  <a:lumMod val="95000"/>
                </a:schemeClr>
              </a:solidFill>
              <a:latin typeface="+mj-lt"/>
            </a:endParaRPr>
          </a:p>
        </p:txBody>
      </p:sp>
      <p:pic>
        <p:nvPicPr>
          <p:cNvPr id="1028" name="Picture 4">
            <a:extLst>
              <a:ext uri="{FF2B5EF4-FFF2-40B4-BE49-F238E27FC236}">
                <a16:creationId xmlns:a16="http://schemas.microsoft.com/office/drawing/2014/main" id="{9E661D2A-AAFB-80B9-04B2-9B3D5250EF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3160" y="1474636"/>
            <a:ext cx="6605552" cy="4043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025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08E9A6-D23C-5B04-43EE-56696E3CF5F1}"/>
              </a:ext>
            </a:extLst>
          </p:cNvPr>
          <p:cNvPicPr>
            <a:picLocks noChangeAspect="1"/>
          </p:cNvPicPr>
          <p:nvPr/>
        </p:nvPicPr>
        <p:blipFill rotWithShape="1">
          <a:blip r:embed="rId3"/>
          <a:srcRect l="4060" t="2644" r="2288" b="2848"/>
          <a:stretch/>
        </p:blipFill>
        <p:spPr>
          <a:xfrm>
            <a:off x="212227" y="1577800"/>
            <a:ext cx="5696503" cy="3955680"/>
          </a:xfrm>
          <a:prstGeom prst="rect">
            <a:avLst/>
          </a:prstGeom>
          <a:noFill/>
        </p:spPr>
      </p:pic>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a:xfrm>
            <a:off x="849351" y="252236"/>
            <a:ext cx="10515600" cy="1045986"/>
          </a:xfrm>
        </p:spPr>
        <p:txBody>
          <a:bodyPr anchor="t">
            <a:noAutofit/>
          </a:bodyPr>
          <a:lstStyle/>
          <a:p>
            <a:r>
              <a:rPr lang="en-US" sz="3800"/>
              <a:t>Some prominent </a:t>
            </a:r>
            <a:br>
              <a:rPr lang="en-US" sz="3800"/>
            </a:br>
            <a:r>
              <a:rPr lang="en-US" sz="3800"/>
              <a:t>explanatory variables</a:t>
            </a:r>
          </a:p>
        </p:txBody>
      </p:sp>
      <p:sp>
        <p:nvSpPr>
          <p:cNvPr id="16" name="Slide Number Placeholder 4">
            <a:extLst>
              <a:ext uri="{FF2B5EF4-FFF2-40B4-BE49-F238E27FC236}">
                <a16:creationId xmlns:a16="http://schemas.microsoft.com/office/drawing/2014/main" id="{F0299296-E1E2-20F5-2A97-A6E76E4D2799}"/>
              </a:ext>
            </a:extLst>
          </p:cNvPr>
          <p:cNvSpPr>
            <a:spLocks noGrp="1"/>
          </p:cNvSpPr>
          <p:nvPr>
            <p:ph type="sldNum" sz="quarter" idx="12"/>
          </p:nvPr>
        </p:nvSpPr>
        <p:spPr>
          <a:xfrm>
            <a:off x="9140971" y="6226198"/>
            <a:ext cx="2743200" cy="365125"/>
          </a:xfrm>
        </p:spPr>
        <p:txBody>
          <a:bodyPr/>
          <a:lstStyle/>
          <a:p>
            <a:pPr>
              <a:spcAft>
                <a:spcPts val="600"/>
              </a:spcAft>
            </a:pPr>
            <a:fld id="{FE024F78-56A6-7740-B68D-8D4D026EDF3F}" type="slidenum">
              <a:rPr lang="en-US" smtClean="0"/>
              <a:pPr>
                <a:spcAft>
                  <a:spcPts val="600"/>
                </a:spcAft>
              </a:pPr>
              <a:t>5</a:t>
            </a:fld>
            <a:endParaRPr lang="en-US"/>
          </a:p>
        </p:txBody>
      </p:sp>
      <p:pic>
        <p:nvPicPr>
          <p:cNvPr id="9" name="Picture 8">
            <a:extLst>
              <a:ext uri="{FF2B5EF4-FFF2-40B4-BE49-F238E27FC236}">
                <a16:creationId xmlns:a16="http://schemas.microsoft.com/office/drawing/2014/main" id="{62DCA7FC-B084-A8F5-13B1-AE34B1B09C96}"/>
              </a:ext>
            </a:extLst>
          </p:cNvPr>
          <p:cNvPicPr>
            <a:picLocks noChangeAspect="1"/>
          </p:cNvPicPr>
          <p:nvPr/>
        </p:nvPicPr>
        <p:blipFill rotWithShape="1">
          <a:blip r:embed="rId4"/>
          <a:srcRect l="1910" r="1887" b="2298"/>
          <a:stretch/>
        </p:blipFill>
        <p:spPr>
          <a:xfrm>
            <a:off x="6096000" y="2504193"/>
            <a:ext cx="5759595" cy="3926945"/>
          </a:xfrm>
          <a:prstGeom prst="rect">
            <a:avLst/>
          </a:prstGeom>
          <a:noFill/>
        </p:spPr>
      </p:pic>
    </p:spTree>
    <p:extLst>
      <p:ext uri="{BB962C8B-B14F-4D97-AF65-F5344CB8AC3E}">
        <p14:creationId xmlns:p14="http://schemas.microsoft.com/office/powerpoint/2010/main" val="1250634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a:xfrm>
            <a:off x="849351" y="150634"/>
            <a:ext cx="10515600" cy="1325563"/>
          </a:xfrm>
        </p:spPr>
        <p:txBody>
          <a:bodyPr/>
          <a:lstStyle/>
          <a:p>
            <a:r>
              <a:rPr lang="en-US"/>
              <a:t>Feature Engineering and Modeling</a:t>
            </a:r>
          </a:p>
        </p:txBody>
      </p:sp>
      <p:pic>
        <p:nvPicPr>
          <p:cNvPr id="2052" name="Picture 4">
            <a:extLst>
              <a:ext uri="{FF2B5EF4-FFF2-40B4-BE49-F238E27FC236}">
                <a16:creationId xmlns:a16="http://schemas.microsoft.com/office/drawing/2014/main" id="{C4A1A1C4-663D-7193-0D1B-5100B0C17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450" y="1476197"/>
            <a:ext cx="5344339" cy="342788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CEB5DB61-B85C-457F-C90E-EE758A4793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3364" y="2518754"/>
            <a:ext cx="5830917" cy="3732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7265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a:xfrm>
            <a:off x="849351" y="105478"/>
            <a:ext cx="10515600" cy="1325563"/>
          </a:xfrm>
        </p:spPr>
        <p:txBody>
          <a:bodyPr/>
          <a:lstStyle/>
          <a:p>
            <a:r>
              <a:rPr lang="en-US"/>
              <a:t>Feature Engineering and Modeling</a:t>
            </a:r>
          </a:p>
        </p:txBody>
      </p:sp>
      <p:pic>
        <p:nvPicPr>
          <p:cNvPr id="3" name="Picture 2">
            <a:extLst>
              <a:ext uri="{FF2B5EF4-FFF2-40B4-BE49-F238E27FC236}">
                <a16:creationId xmlns:a16="http://schemas.microsoft.com/office/drawing/2014/main" id="{458575AA-8618-895E-2960-47A81A369EA7}"/>
              </a:ext>
            </a:extLst>
          </p:cNvPr>
          <p:cNvPicPr>
            <a:picLocks noChangeAspect="1"/>
          </p:cNvPicPr>
          <p:nvPr/>
        </p:nvPicPr>
        <p:blipFill>
          <a:blip r:embed="rId3"/>
          <a:stretch>
            <a:fillRect/>
          </a:stretch>
        </p:blipFill>
        <p:spPr>
          <a:xfrm>
            <a:off x="196005" y="1296618"/>
            <a:ext cx="5803535" cy="3615090"/>
          </a:xfrm>
          <a:prstGeom prst="rect">
            <a:avLst/>
          </a:prstGeom>
        </p:spPr>
      </p:pic>
      <p:sp>
        <p:nvSpPr>
          <p:cNvPr id="7" name="TextBox 6">
            <a:extLst>
              <a:ext uri="{FF2B5EF4-FFF2-40B4-BE49-F238E27FC236}">
                <a16:creationId xmlns:a16="http://schemas.microsoft.com/office/drawing/2014/main" id="{77654AEA-66FC-4B8B-B66F-BC37422DBA3A}"/>
              </a:ext>
            </a:extLst>
          </p:cNvPr>
          <p:cNvSpPr txBox="1"/>
          <p:nvPr/>
        </p:nvSpPr>
        <p:spPr>
          <a:xfrm>
            <a:off x="270932" y="5099936"/>
            <a:ext cx="5362223" cy="1200329"/>
          </a:xfrm>
          <a:prstGeom prst="rect">
            <a:avLst/>
          </a:prstGeom>
          <a:noFill/>
        </p:spPr>
        <p:txBody>
          <a:bodyPr wrap="square">
            <a:spAutoFit/>
          </a:bodyPr>
          <a:lstStyle/>
          <a:p>
            <a:r>
              <a:rPr lang="en-IN">
                <a:solidFill>
                  <a:schemeClr val="bg1">
                    <a:lumMod val="95000"/>
                  </a:schemeClr>
                </a:solidFill>
                <a:latin typeface="+mj-lt"/>
              </a:rPr>
              <a:t>Here we see over time energy consumption doesn’t necessarily increase</a:t>
            </a:r>
          </a:p>
          <a:p>
            <a:endParaRPr lang="en-IN">
              <a:solidFill>
                <a:schemeClr val="bg1">
                  <a:lumMod val="95000"/>
                </a:schemeClr>
              </a:solidFill>
              <a:latin typeface="+mj-lt"/>
            </a:endParaRPr>
          </a:p>
          <a:p>
            <a:endParaRPr lang="en-IN">
              <a:solidFill>
                <a:schemeClr val="bg1">
                  <a:lumMod val="95000"/>
                </a:schemeClr>
              </a:solidFill>
              <a:latin typeface="+mj-lt"/>
            </a:endParaRPr>
          </a:p>
        </p:txBody>
      </p:sp>
      <p:pic>
        <p:nvPicPr>
          <p:cNvPr id="8" name="Picture 7">
            <a:extLst>
              <a:ext uri="{FF2B5EF4-FFF2-40B4-BE49-F238E27FC236}">
                <a16:creationId xmlns:a16="http://schemas.microsoft.com/office/drawing/2014/main" id="{E96D9531-E313-9C62-4782-9ECC3A865CC7}"/>
              </a:ext>
            </a:extLst>
          </p:cNvPr>
          <p:cNvPicPr>
            <a:picLocks noChangeAspect="1"/>
          </p:cNvPicPr>
          <p:nvPr/>
        </p:nvPicPr>
        <p:blipFill>
          <a:blip r:embed="rId4"/>
          <a:stretch>
            <a:fillRect/>
          </a:stretch>
        </p:blipFill>
        <p:spPr>
          <a:xfrm>
            <a:off x="6192462" y="2842152"/>
            <a:ext cx="5728606" cy="3747982"/>
          </a:xfrm>
          <a:prstGeom prst="rect">
            <a:avLst/>
          </a:prstGeom>
        </p:spPr>
      </p:pic>
      <p:sp>
        <p:nvSpPr>
          <p:cNvPr id="10" name="TextBox 9">
            <a:extLst>
              <a:ext uri="{FF2B5EF4-FFF2-40B4-BE49-F238E27FC236}">
                <a16:creationId xmlns:a16="http://schemas.microsoft.com/office/drawing/2014/main" id="{EE265A3F-851A-2025-8468-4BFDAEB31AC4}"/>
              </a:ext>
            </a:extLst>
          </p:cNvPr>
          <p:cNvSpPr txBox="1"/>
          <p:nvPr/>
        </p:nvSpPr>
        <p:spPr>
          <a:xfrm>
            <a:off x="6192462" y="1431041"/>
            <a:ext cx="5480249" cy="1200329"/>
          </a:xfrm>
          <a:prstGeom prst="rect">
            <a:avLst/>
          </a:prstGeom>
          <a:noFill/>
        </p:spPr>
        <p:txBody>
          <a:bodyPr wrap="square">
            <a:spAutoFit/>
          </a:bodyPr>
          <a:lstStyle/>
          <a:p>
            <a:r>
              <a:rPr lang="en-IN" dirty="0">
                <a:solidFill>
                  <a:schemeClr val="bg1">
                    <a:lumMod val="95000"/>
                  </a:schemeClr>
                </a:solidFill>
              </a:rPr>
              <a:t>For example, we saw a direct relation between temperature and ACH. This was a significant relationship as the type of infiltration caused a great impact on energy </a:t>
            </a:r>
            <a:r>
              <a:rPr lang="en-IN" dirty="0" err="1">
                <a:solidFill>
                  <a:schemeClr val="bg1">
                    <a:lumMod val="95000"/>
                  </a:schemeClr>
                </a:solidFill>
              </a:rPr>
              <a:t>consumtion</a:t>
            </a:r>
            <a:endParaRPr lang="en-US" dirty="0">
              <a:solidFill>
                <a:schemeClr val="bg1">
                  <a:lumMod val="95000"/>
                </a:schemeClr>
              </a:solidFill>
            </a:endParaRPr>
          </a:p>
        </p:txBody>
      </p:sp>
    </p:spTree>
    <p:extLst>
      <p:ext uri="{BB962C8B-B14F-4D97-AF65-F5344CB8AC3E}">
        <p14:creationId xmlns:p14="http://schemas.microsoft.com/office/powerpoint/2010/main" val="4197561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a:xfrm>
            <a:off x="849351" y="105478"/>
            <a:ext cx="10515600" cy="1023411"/>
          </a:xfrm>
        </p:spPr>
        <p:txBody>
          <a:bodyPr/>
          <a:lstStyle/>
          <a:p>
            <a:r>
              <a:rPr lang="en-US" sz="3800">
                <a:solidFill>
                  <a:schemeClr val="bg1">
                    <a:lumMod val="95000"/>
                  </a:schemeClr>
                </a:solidFill>
              </a:rPr>
              <a:t>Weather Data vs Total Energy Consumption for July</a:t>
            </a:r>
          </a:p>
        </p:txBody>
      </p:sp>
      <p:pic>
        <p:nvPicPr>
          <p:cNvPr id="15" name="Picture 14">
            <a:extLst>
              <a:ext uri="{FF2B5EF4-FFF2-40B4-BE49-F238E27FC236}">
                <a16:creationId xmlns:a16="http://schemas.microsoft.com/office/drawing/2014/main" id="{E8B071B0-6C44-6E08-0701-15CD47BBA165}"/>
              </a:ext>
            </a:extLst>
          </p:cNvPr>
          <p:cNvPicPr>
            <a:picLocks noChangeAspect="1"/>
          </p:cNvPicPr>
          <p:nvPr/>
        </p:nvPicPr>
        <p:blipFill>
          <a:blip r:embed="rId3"/>
          <a:stretch>
            <a:fillRect/>
          </a:stretch>
        </p:blipFill>
        <p:spPr>
          <a:xfrm>
            <a:off x="126848" y="1431041"/>
            <a:ext cx="5372216" cy="3321950"/>
          </a:xfrm>
          <a:prstGeom prst="rect">
            <a:avLst/>
          </a:prstGeom>
        </p:spPr>
      </p:pic>
      <p:pic>
        <p:nvPicPr>
          <p:cNvPr id="17" name="Picture 16">
            <a:extLst>
              <a:ext uri="{FF2B5EF4-FFF2-40B4-BE49-F238E27FC236}">
                <a16:creationId xmlns:a16="http://schemas.microsoft.com/office/drawing/2014/main" id="{E43D8E91-3758-E7C6-70AD-F5D464B49021}"/>
              </a:ext>
            </a:extLst>
          </p:cNvPr>
          <p:cNvPicPr>
            <a:picLocks noChangeAspect="1"/>
          </p:cNvPicPr>
          <p:nvPr/>
        </p:nvPicPr>
        <p:blipFill>
          <a:blip r:embed="rId4"/>
          <a:stretch>
            <a:fillRect/>
          </a:stretch>
        </p:blipFill>
        <p:spPr>
          <a:xfrm>
            <a:off x="5805157" y="2944431"/>
            <a:ext cx="6153816" cy="3808091"/>
          </a:xfrm>
          <a:prstGeom prst="rect">
            <a:avLst/>
          </a:prstGeom>
        </p:spPr>
      </p:pic>
      <p:sp>
        <p:nvSpPr>
          <p:cNvPr id="18" name="TextBox 17">
            <a:extLst>
              <a:ext uri="{FF2B5EF4-FFF2-40B4-BE49-F238E27FC236}">
                <a16:creationId xmlns:a16="http://schemas.microsoft.com/office/drawing/2014/main" id="{CF995374-B664-CEDF-6873-B8FB713E7975}"/>
              </a:ext>
            </a:extLst>
          </p:cNvPr>
          <p:cNvSpPr txBox="1"/>
          <p:nvPr/>
        </p:nvSpPr>
        <p:spPr>
          <a:xfrm>
            <a:off x="5732090" y="1450798"/>
            <a:ext cx="6459909"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chemeClr val="bg1"/>
                </a:solidFill>
                <a:latin typeface="Biome"/>
                <a:cs typeface="Biome"/>
              </a:rPr>
              <a:t>Most of the factors in the weather data had a positive correlation with the total energy. </a:t>
            </a:r>
          </a:p>
          <a:p>
            <a:endParaRPr lang="en-US" sz="1600" b="1">
              <a:solidFill>
                <a:schemeClr val="bg1"/>
              </a:solidFill>
              <a:latin typeface="Biome"/>
              <a:cs typeface="Biome"/>
            </a:endParaRPr>
          </a:p>
          <a:p>
            <a:r>
              <a:rPr lang="en-US" sz="1600" b="1">
                <a:solidFill>
                  <a:schemeClr val="bg1"/>
                </a:solidFill>
                <a:latin typeface="Biome"/>
                <a:cs typeface="Biome"/>
              </a:rPr>
              <a:t>Relative humidity had an inverse relation as shown below.</a:t>
            </a:r>
          </a:p>
          <a:p>
            <a:endParaRPr lang="en-US" b="1">
              <a:solidFill>
                <a:schemeClr val="bg1"/>
              </a:solidFill>
              <a:latin typeface="Biome"/>
              <a:cs typeface="Biome"/>
            </a:endParaRPr>
          </a:p>
          <a:p>
            <a:pPr algn="l"/>
            <a:endParaRPr lang="en-US" b="1">
              <a:solidFill>
                <a:schemeClr val="bg1"/>
              </a:solidFill>
              <a:latin typeface="Biome"/>
              <a:cs typeface="Biome"/>
            </a:endParaRPr>
          </a:p>
        </p:txBody>
      </p:sp>
      <p:sp>
        <p:nvSpPr>
          <p:cNvPr id="19" name="TextBox 18">
            <a:extLst>
              <a:ext uri="{FF2B5EF4-FFF2-40B4-BE49-F238E27FC236}">
                <a16:creationId xmlns:a16="http://schemas.microsoft.com/office/drawing/2014/main" id="{FAD38B82-6032-8AE2-6DCC-AE63C523C0FC}"/>
              </a:ext>
            </a:extLst>
          </p:cNvPr>
          <p:cNvSpPr txBox="1"/>
          <p:nvPr/>
        </p:nvSpPr>
        <p:spPr>
          <a:xfrm>
            <a:off x="104576" y="4820536"/>
            <a:ext cx="5467556" cy="17081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b="1">
                <a:solidFill>
                  <a:schemeClr val="bg1"/>
                </a:solidFill>
                <a:latin typeface="Biome"/>
                <a:cs typeface="Biome"/>
              </a:rPr>
              <a:t>The above graph shows a scatter plot with a </a:t>
            </a:r>
            <a:r>
              <a:rPr lang="en-US" sz="1500" b="1" err="1">
                <a:solidFill>
                  <a:schemeClr val="bg1"/>
                </a:solidFill>
                <a:latin typeface="Biome"/>
                <a:cs typeface="Biome"/>
              </a:rPr>
              <a:t>lm</a:t>
            </a:r>
            <a:r>
              <a:rPr lang="en-US" sz="1500" b="1">
                <a:solidFill>
                  <a:schemeClr val="bg1"/>
                </a:solidFill>
                <a:latin typeface="Biome"/>
                <a:cs typeface="Biome"/>
              </a:rPr>
              <a:t> line fitted into it showcasing a linear positive correlation between the energy and temperature.</a:t>
            </a:r>
          </a:p>
          <a:p>
            <a:endParaRPr lang="en-US" sz="1500" b="1">
              <a:solidFill>
                <a:schemeClr val="bg1"/>
              </a:solidFill>
              <a:latin typeface="Biome"/>
              <a:cs typeface="Biome"/>
            </a:endParaRPr>
          </a:p>
          <a:p>
            <a:r>
              <a:rPr lang="en-US" sz="1500" b="1">
                <a:solidFill>
                  <a:schemeClr val="bg1"/>
                </a:solidFill>
                <a:latin typeface="Biome"/>
                <a:cs typeface="Biome"/>
              </a:rPr>
              <a:t>The same follows with global, direct and diffuse ration as well.</a:t>
            </a:r>
          </a:p>
          <a:p>
            <a:pPr algn="l"/>
            <a:endParaRPr lang="en-US" sz="1500" b="1">
              <a:solidFill>
                <a:schemeClr val="bg1"/>
              </a:solidFill>
              <a:latin typeface="Biome"/>
              <a:cs typeface="Biome"/>
            </a:endParaRPr>
          </a:p>
        </p:txBody>
      </p:sp>
    </p:spTree>
    <p:extLst>
      <p:ext uri="{BB962C8B-B14F-4D97-AF65-F5344CB8AC3E}">
        <p14:creationId xmlns:p14="http://schemas.microsoft.com/office/powerpoint/2010/main" val="543311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a:xfrm>
            <a:off x="835370" y="-41278"/>
            <a:ext cx="10515601" cy="1325563"/>
          </a:xfrm>
        </p:spPr>
        <p:txBody>
          <a:bodyPr/>
          <a:lstStyle/>
          <a:p>
            <a:r>
              <a:rPr lang="en-US"/>
              <a:t>Model Output</a:t>
            </a:r>
          </a:p>
        </p:txBody>
      </p:sp>
      <p:sp>
        <p:nvSpPr>
          <p:cNvPr id="5" name="Text Placeholder 4">
            <a:extLst>
              <a:ext uri="{FF2B5EF4-FFF2-40B4-BE49-F238E27FC236}">
                <a16:creationId xmlns:a16="http://schemas.microsoft.com/office/drawing/2014/main" id="{B0E65477-F2CC-2E40-D75B-AF910C66AED3}"/>
              </a:ext>
            </a:extLst>
          </p:cNvPr>
          <p:cNvSpPr>
            <a:spLocks noGrp="1"/>
          </p:cNvSpPr>
          <p:nvPr>
            <p:ph type="body" sz="quarter" idx="30"/>
          </p:nvPr>
        </p:nvSpPr>
        <p:spPr>
          <a:xfrm>
            <a:off x="349955" y="1636892"/>
            <a:ext cx="5960534" cy="530576"/>
          </a:xfrm>
        </p:spPr>
        <p:txBody>
          <a:bodyPr/>
          <a:lstStyle/>
          <a:p>
            <a:r>
              <a:rPr lang="en-IN"/>
              <a:t>Linear Regression Summary</a:t>
            </a:r>
            <a:endParaRPr lang="en-US"/>
          </a:p>
        </p:txBody>
      </p:sp>
      <p:pic>
        <p:nvPicPr>
          <p:cNvPr id="13" name="Picture 12">
            <a:extLst>
              <a:ext uri="{FF2B5EF4-FFF2-40B4-BE49-F238E27FC236}">
                <a16:creationId xmlns:a16="http://schemas.microsoft.com/office/drawing/2014/main" id="{4A4C6577-6144-8781-2A70-9A4251D33690}"/>
              </a:ext>
            </a:extLst>
          </p:cNvPr>
          <p:cNvPicPr>
            <a:picLocks noChangeAspect="1"/>
          </p:cNvPicPr>
          <p:nvPr/>
        </p:nvPicPr>
        <p:blipFill>
          <a:blip r:embed="rId3"/>
          <a:stretch>
            <a:fillRect/>
          </a:stretch>
        </p:blipFill>
        <p:spPr>
          <a:xfrm>
            <a:off x="293504" y="2316872"/>
            <a:ext cx="5411252" cy="1112128"/>
          </a:xfrm>
          <a:prstGeom prst="rect">
            <a:avLst/>
          </a:prstGeom>
        </p:spPr>
      </p:pic>
      <p:sp>
        <p:nvSpPr>
          <p:cNvPr id="14" name="Text Placeholder 4">
            <a:extLst>
              <a:ext uri="{FF2B5EF4-FFF2-40B4-BE49-F238E27FC236}">
                <a16:creationId xmlns:a16="http://schemas.microsoft.com/office/drawing/2014/main" id="{8031AFE5-512A-C0B3-86AA-0EA5EDDE333D}"/>
              </a:ext>
            </a:extLst>
          </p:cNvPr>
          <p:cNvSpPr txBox="1">
            <a:spLocks/>
          </p:cNvSpPr>
          <p:nvPr/>
        </p:nvSpPr>
        <p:spPr>
          <a:xfrm>
            <a:off x="6592711" y="1698975"/>
            <a:ext cx="5345292" cy="53057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spc="3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t>XGBOOST Summary</a:t>
            </a:r>
            <a:endParaRPr lang="en-US"/>
          </a:p>
        </p:txBody>
      </p:sp>
      <p:pic>
        <p:nvPicPr>
          <p:cNvPr id="16" name="Picture 15">
            <a:extLst>
              <a:ext uri="{FF2B5EF4-FFF2-40B4-BE49-F238E27FC236}">
                <a16:creationId xmlns:a16="http://schemas.microsoft.com/office/drawing/2014/main" id="{850610C8-62A1-FB7D-45BD-9A9540C2F944}"/>
              </a:ext>
            </a:extLst>
          </p:cNvPr>
          <p:cNvPicPr>
            <a:picLocks noChangeAspect="1"/>
          </p:cNvPicPr>
          <p:nvPr/>
        </p:nvPicPr>
        <p:blipFill>
          <a:blip r:embed="rId4"/>
          <a:stretch>
            <a:fillRect/>
          </a:stretch>
        </p:blipFill>
        <p:spPr>
          <a:xfrm>
            <a:off x="6592711" y="5478269"/>
            <a:ext cx="4829538" cy="617731"/>
          </a:xfrm>
          <a:prstGeom prst="rect">
            <a:avLst/>
          </a:prstGeom>
        </p:spPr>
      </p:pic>
      <p:sp>
        <p:nvSpPr>
          <p:cNvPr id="18" name="TextBox 17">
            <a:extLst>
              <a:ext uri="{FF2B5EF4-FFF2-40B4-BE49-F238E27FC236}">
                <a16:creationId xmlns:a16="http://schemas.microsoft.com/office/drawing/2014/main" id="{30227D9E-0403-5BFA-2172-3C7604331F44}"/>
              </a:ext>
            </a:extLst>
          </p:cNvPr>
          <p:cNvSpPr txBox="1"/>
          <p:nvPr/>
        </p:nvSpPr>
        <p:spPr>
          <a:xfrm>
            <a:off x="270931" y="3675298"/>
            <a:ext cx="5825069" cy="2585323"/>
          </a:xfrm>
          <a:prstGeom prst="rect">
            <a:avLst/>
          </a:prstGeom>
          <a:noFill/>
        </p:spPr>
        <p:txBody>
          <a:bodyPr wrap="square">
            <a:spAutoFit/>
          </a:bodyPr>
          <a:lstStyle/>
          <a:p>
            <a:r>
              <a:rPr lang="en-US" b="1" i="0">
                <a:solidFill>
                  <a:schemeClr val="bg1"/>
                </a:solidFill>
                <a:effectLst/>
                <a:latin typeface="+mj-lt"/>
              </a:rPr>
              <a:t>Adjusted R-squared</a:t>
            </a:r>
            <a:r>
              <a:rPr lang="en-US" b="1">
                <a:solidFill>
                  <a:schemeClr val="bg1"/>
                </a:solidFill>
                <a:latin typeface="+mj-lt"/>
              </a:rPr>
              <a:t> </a:t>
            </a:r>
            <a:r>
              <a:rPr lang="en-US" b="1" i="0">
                <a:solidFill>
                  <a:schemeClr val="bg1"/>
                </a:solidFill>
                <a:effectLst/>
                <a:latin typeface="+mj-lt"/>
              </a:rPr>
              <a:t>adjusts for the number of predictors to provide a more accurate indication of the model's goodness of fit. In this case, the adjusted R-squared is 0.65</a:t>
            </a:r>
            <a:r>
              <a:rPr lang="en-US" b="1">
                <a:solidFill>
                  <a:schemeClr val="bg1"/>
                </a:solidFill>
                <a:latin typeface="+mj-lt"/>
              </a:rPr>
              <a:t>99</a:t>
            </a:r>
            <a:endParaRPr lang="en-US" b="1" i="0">
              <a:solidFill>
                <a:schemeClr val="bg1"/>
              </a:solidFill>
              <a:effectLst/>
              <a:latin typeface="+mj-lt"/>
            </a:endParaRPr>
          </a:p>
          <a:p>
            <a:endParaRPr lang="en-US" b="1">
              <a:solidFill>
                <a:schemeClr val="bg1"/>
              </a:solidFill>
              <a:latin typeface="+mj-lt"/>
            </a:endParaRPr>
          </a:p>
          <a:p>
            <a:r>
              <a:rPr lang="en-US" b="1">
                <a:solidFill>
                  <a:schemeClr val="bg1"/>
                </a:solidFill>
                <a:latin typeface="+mj-lt"/>
              </a:rPr>
              <a:t>Along with this, we did some cross-validation to conclude that the model would be overfitting on adding any more features and moved to a different approach. </a:t>
            </a:r>
          </a:p>
        </p:txBody>
      </p:sp>
      <p:sp>
        <p:nvSpPr>
          <p:cNvPr id="20" name="TextBox 19">
            <a:extLst>
              <a:ext uri="{FF2B5EF4-FFF2-40B4-BE49-F238E27FC236}">
                <a16:creationId xmlns:a16="http://schemas.microsoft.com/office/drawing/2014/main" id="{32F290E7-2C5E-4B93-013D-5B5BE3EC8CF3}"/>
              </a:ext>
            </a:extLst>
          </p:cNvPr>
          <p:cNvSpPr txBox="1"/>
          <p:nvPr/>
        </p:nvSpPr>
        <p:spPr>
          <a:xfrm>
            <a:off x="6496752" y="2316872"/>
            <a:ext cx="5345292" cy="2862322"/>
          </a:xfrm>
          <a:prstGeom prst="rect">
            <a:avLst/>
          </a:prstGeom>
          <a:noFill/>
        </p:spPr>
        <p:txBody>
          <a:bodyPr wrap="square">
            <a:spAutoFit/>
          </a:bodyPr>
          <a:lstStyle/>
          <a:p>
            <a:r>
              <a:rPr lang="en-US">
                <a:solidFill>
                  <a:schemeClr val="bg1">
                    <a:lumMod val="95000"/>
                  </a:schemeClr>
                </a:solidFill>
                <a:latin typeface="+mj-lt"/>
              </a:rPr>
              <a:t>It helps mitigate the problem of overfitting - because of its inbuilt </a:t>
            </a:r>
            <a:r>
              <a:rPr lang="en-US" err="1">
                <a:solidFill>
                  <a:schemeClr val="bg1">
                    <a:lumMod val="95000"/>
                  </a:schemeClr>
                </a:solidFill>
                <a:latin typeface="+mj-lt"/>
              </a:rPr>
              <a:t>regularisation</a:t>
            </a:r>
            <a:r>
              <a:rPr lang="en-US">
                <a:solidFill>
                  <a:schemeClr val="bg1">
                    <a:lumMod val="95000"/>
                  </a:schemeClr>
                </a:solidFill>
                <a:latin typeface="+mj-lt"/>
              </a:rPr>
              <a:t> techniques - considering the number of variables and the number of factors we have in the model</a:t>
            </a:r>
          </a:p>
          <a:p>
            <a:r>
              <a:rPr lang="en-US">
                <a:solidFill>
                  <a:schemeClr val="bg1">
                    <a:lumMod val="95000"/>
                  </a:schemeClr>
                </a:solidFill>
                <a:latin typeface="+mj-lt"/>
              </a:rPr>
              <a:t> </a:t>
            </a:r>
          </a:p>
          <a:p>
            <a:r>
              <a:rPr lang="en-US">
                <a:solidFill>
                  <a:schemeClr val="bg1">
                    <a:lumMod val="95000"/>
                  </a:schemeClr>
                </a:solidFill>
                <a:latin typeface="+mj-lt"/>
              </a:rPr>
              <a:t>This was one of the most important reasons for us to choose </a:t>
            </a:r>
            <a:r>
              <a:rPr lang="en-US" err="1">
                <a:solidFill>
                  <a:schemeClr val="bg1">
                    <a:lumMod val="95000"/>
                  </a:schemeClr>
                </a:solidFill>
                <a:latin typeface="+mj-lt"/>
              </a:rPr>
              <a:t>xGBoost</a:t>
            </a:r>
            <a:r>
              <a:rPr lang="en-US">
                <a:solidFill>
                  <a:schemeClr val="bg1">
                    <a:lumMod val="95000"/>
                  </a:schemeClr>
                </a:solidFill>
                <a:latin typeface="+mj-lt"/>
              </a:rPr>
              <a:t>- </a:t>
            </a:r>
            <a:r>
              <a:rPr lang="en-US" err="1">
                <a:solidFill>
                  <a:schemeClr val="bg1">
                    <a:lumMod val="95000"/>
                  </a:schemeClr>
                </a:solidFill>
                <a:latin typeface="+mj-lt"/>
              </a:rPr>
              <a:t>xGBoost</a:t>
            </a:r>
            <a:r>
              <a:rPr lang="en-US">
                <a:solidFill>
                  <a:schemeClr val="bg1">
                    <a:lumMod val="95000"/>
                  </a:schemeClr>
                </a:solidFill>
                <a:latin typeface="+mj-lt"/>
              </a:rPr>
              <a:t> can handle non-linear relationships between the predictor and the target variables.</a:t>
            </a:r>
          </a:p>
        </p:txBody>
      </p:sp>
    </p:spTree>
    <p:extLst>
      <p:ext uri="{BB962C8B-B14F-4D97-AF65-F5344CB8AC3E}">
        <p14:creationId xmlns:p14="http://schemas.microsoft.com/office/powerpoint/2010/main" val="3255724153"/>
      </p:ext>
    </p:extLst>
  </p:cSld>
  <p:clrMapOvr>
    <a:masterClrMapping/>
  </p:clrMapOvr>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Findings_WAC_CP_v10" id="{DFB4E90D-091B-45B9-9CB3-B93AA2CDF265}" vid="{C9138B91-C486-4852-8AB0-95D8040FA9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9DD645B-D823-4D85-A8AC-AFAC8212B2F5}">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86D7367-F508-4F80-B02C-79260B726607}">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4C44BFB8-0B48-48D5-A0BA-9317960E8F6C}">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{F9D30733-160C-4D9E-B35C-786FC9718C09}tf11936837_win32</Template>
  <TotalTime>3</TotalTime>
  <Words>817</Words>
  <Application>Microsoft Office PowerPoint</Application>
  <PresentationFormat>Widescreen</PresentationFormat>
  <Paragraphs>70</Paragraphs>
  <Slides>13</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Arial Nova</vt:lpstr>
      <vt:lpstr>Biome</vt:lpstr>
      <vt:lpstr>Biome Light</vt:lpstr>
      <vt:lpstr>Calibri</vt:lpstr>
      <vt:lpstr>Segoe UI</vt:lpstr>
      <vt:lpstr>Söhne</vt:lpstr>
      <vt:lpstr>Office Theme</vt:lpstr>
      <vt:lpstr>ENERGY CONSUMPTION</vt:lpstr>
      <vt:lpstr>Introduction</vt:lpstr>
      <vt:lpstr>Overview</vt:lpstr>
      <vt:lpstr>Data Cleaning and EDA</vt:lpstr>
      <vt:lpstr>Some prominent  explanatory variables</vt:lpstr>
      <vt:lpstr>Feature Engineering and Modeling</vt:lpstr>
      <vt:lpstr>Feature Engineering and Modeling</vt:lpstr>
      <vt:lpstr>Weather Data vs Total Energy Consumption for July</vt:lpstr>
      <vt:lpstr>Model Output</vt:lpstr>
      <vt:lpstr>Finding from the final model</vt:lpstr>
      <vt:lpstr>Impact of a 5 Degree Increase in Temperature</vt:lpstr>
      <vt:lpstr>How to Reduce Energy Consumption?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ENERGY CONSUMPTION</dc:title>
  <dc:creator>nandita ghildyal</dc:creator>
  <cp:lastModifiedBy>nandita ghildyal</cp:lastModifiedBy>
  <cp:revision>2</cp:revision>
  <dcterms:created xsi:type="dcterms:W3CDTF">2023-12-07T09:28:26Z</dcterms:created>
  <dcterms:modified xsi:type="dcterms:W3CDTF">2023-12-10T22:58:34Z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